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media10.mp4" ContentType="video/mp4"/>
  <Override PartName="/ppt/media/image6.wmf" ContentType="image/x-wmf"/>
  <Override PartName="/ppt/media/image11.png" ContentType="image/png"/>
  <Override PartName="/ppt/media/image9.wmf" ContentType="image/x-wmf"/>
  <Override PartName="/ppt/media/image14.png" ContentType="image/png"/>
  <Override PartName="/ppt/media/image19.png" ContentType="image/png"/>
  <Override PartName="/ppt/media/image18.wmf" ContentType="image/x-wmf"/>
  <Override PartName="/ppt/media/image17.wmf" ContentType="image/x-wmf"/>
  <Override PartName="/ppt/media/image1.wmf" ContentType="image/x-wmf"/>
  <Override PartName="/ppt/media/image2.png" ContentType="image/png"/>
  <Override PartName="/ppt/media/image13.png" ContentType="image/png"/>
  <Override PartName="/ppt/media/media12.mp4" ContentType="video/mp4"/>
  <Override PartName="/ppt/media/image3.png" ContentType="image/png"/>
  <Override PartName="/ppt/media/image4.wmf" ContentType="image/x-wmf"/>
  <Override PartName="/ppt/media/image5.wmf" ContentType="image/x-wmf"/>
  <Override PartName="/ppt/media/image15.wmf" ContentType="image/x-wmf"/>
  <Override PartName="/ppt/media/image7.png" ContentType="image/png"/>
  <Override PartName="/ppt/media/image16.wmf" ContentType="image/x-wmf"/>
  <Override PartName="/ppt/media/image8.png" ContentType="image/png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</a:t>
            </a:r>
            <a:r>
              <a:rPr b="0" lang="en-US" sz="4400" spc="-1" strike="noStrike">
                <a:latin typeface="Arial"/>
              </a:rPr>
              <a:t>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</a:t>
            </a:r>
            <a:r>
              <a:rPr b="0" lang="en-US" sz="4400" spc="-1" strike="noStrike">
                <a:latin typeface="Arial"/>
              </a:rPr>
              <a:t>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wmf"/><Relationship Id="rId2" Type="http://schemas.openxmlformats.org/officeDocument/2006/relationships/hyperlink" Target="https://github.com/ibm/usd" TargetMode="External"/><Relationship Id="rId3" Type="http://schemas.openxmlformats.org/officeDocument/2006/relationships/hyperlink" Target="https://github.com/ibm/usd" TargetMode="External"/><Relationship Id="rId4" Type="http://schemas.openxmlformats.org/officeDocument/2006/relationships/hyperlink" Target="https://github.com/ibm/usd" TargetMode="External"/><Relationship Id="rId5" Type="http://schemas.openxmlformats.org/officeDocument/2006/relationships/hyperlink" Target="https://github.com/ibm/usd" TargetMode="External"/><Relationship Id="rId6" Type="http://schemas.openxmlformats.org/officeDocument/2006/relationships/hyperlink" Target="https://github.com/ibm/usd" TargetMode="External"/><Relationship Id="rId7" Type="http://schemas.openxmlformats.org/officeDocument/2006/relationships/hyperlink" Target="https://github.com/ibm/usd" TargetMode="External"/><Relationship Id="rId8" Type="http://schemas.openxmlformats.org/officeDocument/2006/relationships/image" Target="../media/image2.png"/><Relationship Id="rId9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wmf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mailto:mroueh@us.ibm.com" TargetMode="External"/><Relationship Id="rId2" Type="http://schemas.openxmlformats.org/officeDocument/2006/relationships/hyperlink" Target="mailto:mrg@zurich.ibm.com" TargetMode="External"/><Relationship Id="rId3" Type="http://schemas.openxmlformats.org/officeDocument/2006/relationships/image" Target="../media/image19.png"/><Relationship Id="rId4" Type="http://schemas.openxmlformats.org/officeDocument/2006/relationships/hyperlink" Target="https://github.com/ibm/usd" TargetMode="External"/><Relationship Id="rId5" Type="http://schemas.openxmlformats.org/officeDocument/2006/relationships/hyperlink" Target="https://github.com/ibm/usd" TargetMode="External"/><Relationship Id="rId6" Type="http://schemas.openxmlformats.org/officeDocument/2006/relationships/hyperlink" Target="https://github.com/ibm/usd" TargetMode="External"/><Relationship Id="rId7" Type="http://schemas.openxmlformats.org/officeDocument/2006/relationships/hyperlink" Target="https://github.com/ibm/usd" TargetMode="External"/><Relationship Id="rId8" Type="http://schemas.openxmlformats.org/officeDocument/2006/relationships/hyperlink" Target="https://github.com/ibm/usd" TargetMode="External"/><Relationship Id="rId9" Type="http://schemas.openxmlformats.org/officeDocument/2006/relationships/hyperlink" Target="https://github.com/ibm/usd" TargetMode="External"/><Relationship Id="rId10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wmf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wmf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wmf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video" Target="../media/media10.mp4"/><Relationship Id="rId2" Type="http://schemas.microsoft.com/office/2007/relationships/media" Target="../media/media10.mp4"/><Relationship Id="rId3" Type="http://schemas.openxmlformats.org/officeDocument/2006/relationships/image" Target="../media/image11.png"/><Relationship Id="rId4" Type="http://schemas.openxmlformats.org/officeDocument/2006/relationships/video" Target="../media/media12.mp4"/><Relationship Id="rId5" Type="http://schemas.microsoft.com/office/2007/relationships/media" Target="../media/media12.mp4"/><Relationship Id="rId6" Type="http://schemas.openxmlformats.org/officeDocument/2006/relationships/image" Target="../media/image13.png"/><Relationship Id="rId7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wmf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wmf"/><Relationship Id="rId2" Type="http://schemas.openxmlformats.org/officeDocument/2006/relationships/image" Target="../media/image17.wmf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1317240" y="4656960"/>
            <a:ext cx="9142560" cy="165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31000"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800" spc="-1" strike="noStrike">
                <a:solidFill>
                  <a:srgbClr val="000000"/>
                </a:solidFill>
                <a:latin typeface="Calibri"/>
                <a:ea typeface="DejaVu Sans"/>
              </a:rPr>
              <a:t>Youssef Mroueh and Mattia Rigotti </a:t>
            </a:r>
            <a:endParaRPr b="0" lang="en-US" sz="48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48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4800" spc="-1" strike="noStrike">
                <a:solidFill>
                  <a:srgbClr val="000000"/>
                </a:solidFill>
                <a:latin typeface="Calibri"/>
                <a:ea typeface="DejaVu Sans"/>
              </a:rPr>
              <a:t>IBM Research</a:t>
            </a:r>
            <a:endParaRPr b="0" lang="en-US" sz="48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48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800" spc="-1" strike="noStrike">
                <a:solidFill>
                  <a:srgbClr val="000000"/>
                </a:solidFill>
                <a:latin typeface="Calibri"/>
                <a:ea typeface="DejaVu Sans"/>
              </a:rPr>
              <a:t>NeurIPS 2020 </a:t>
            </a: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40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4000" spc="-1" strike="noStrike">
              <a:latin typeface="Arial"/>
            </a:endParaRPr>
          </a:p>
        </p:txBody>
      </p:sp>
      <p:pic>
        <p:nvPicPr>
          <p:cNvPr id="77" name="Picture 3" descr=""/>
          <p:cNvPicPr/>
          <p:nvPr/>
        </p:nvPicPr>
        <p:blipFill>
          <a:blip r:embed="rId1"/>
          <a:stretch/>
        </p:blipFill>
        <p:spPr>
          <a:xfrm>
            <a:off x="1497240" y="2139120"/>
            <a:ext cx="9676080" cy="581760"/>
          </a:xfrm>
          <a:prstGeom prst="rect">
            <a:avLst/>
          </a:prstGeom>
          <a:ln>
            <a:noFill/>
          </a:ln>
        </p:spPr>
      </p:pic>
      <p:sp>
        <p:nvSpPr>
          <p:cNvPr id="78" name="CustomShape 2"/>
          <p:cNvSpPr/>
          <p:nvPr/>
        </p:nvSpPr>
        <p:spPr>
          <a:xfrm>
            <a:off x="5424480" y="3269880"/>
            <a:ext cx="2369880" cy="31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</a:t>
            </a:r>
            <a:r>
              <a:rPr b="0" lang="en-US" sz="15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github.com</a:t>
            </a:r>
            <a:r>
              <a:rPr b="0" lang="en-US" sz="15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4"/>
              </a:rPr>
              <a:t>/</a:t>
            </a:r>
            <a:r>
              <a:rPr b="0" lang="en-US" sz="15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5"/>
              </a:rPr>
              <a:t>ibm</a:t>
            </a:r>
            <a:r>
              <a:rPr b="0" lang="en-US" sz="15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6"/>
              </a:rPr>
              <a:t>/</a:t>
            </a:r>
            <a:r>
              <a:rPr b="0" lang="en-US" sz="15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7"/>
              </a:rPr>
              <a:t>usd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8"/>
          <a:stretch/>
        </p:blipFill>
        <p:spPr>
          <a:xfrm>
            <a:off x="163440" y="91440"/>
            <a:ext cx="11886120" cy="730440"/>
          </a:xfrm>
          <a:prstGeom prst="rect">
            <a:avLst/>
          </a:prstGeom>
          <a:ln>
            <a:noFill/>
          </a:ln>
        </p:spPr>
      </p:pic>
      <p:sp>
        <p:nvSpPr>
          <p:cNvPr id="80" name="CustomShape 3"/>
          <p:cNvSpPr/>
          <p:nvPr/>
        </p:nvSpPr>
        <p:spPr>
          <a:xfrm>
            <a:off x="3898800" y="3273840"/>
            <a:ext cx="1919160" cy="29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Project website: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  <a:ea typeface="DejaVu Sans"/>
              </a:rPr>
              <a:t>Developmental Trajectories in Single-Cell Gene Expression Data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19" name="Picture 3" descr=""/>
          <p:cNvPicPr/>
          <p:nvPr/>
        </p:nvPicPr>
        <p:blipFill>
          <a:blip r:embed="rId1"/>
          <a:stretch/>
        </p:blipFill>
        <p:spPr>
          <a:xfrm>
            <a:off x="6650640" y="2595960"/>
            <a:ext cx="4512600" cy="2912040"/>
          </a:xfrm>
          <a:prstGeom prst="rect">
            <a:avLst/>
          </a:prstGeom>
          <a:ln>
            <a:noFill/>
          </a:ln>
        </p:spPr>
      </p:pic>
      <p:sp>
        <p:nvSpPr>
          <p:cNvPr id="120" name="CustomShape 2"/>
          <p:cNvSpPr/>
          <p:nvPr/>
        </p:nvSpPr>
        <p:spPr>
          <a:xfrm>
            <a:off x="838080" y="3337560"/>
            <a:ext cx="884520" cy="9558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3"/>
          <p:cNvSpPr/>
          <p:nvPr/>
        </p:nvSpPr>
        <p:spPr>
          <a:xfrm>
            <a:off x="4407120" y="3301920"/>
            <a:ext cx="884520" cy="9558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4"/>
          <p:cNvSpPr/>
          <p:nvPr/>
        </p:nvSpPr>
        <p:spPr>
          <a:xfrm>
            <a:off x="1861560" y="3337560"/>
            <a:ext cx="884520" cy="955800"/>
          </a:xfrm>
          <a:prstGeom prst="ellipse">
            <a:avLst/>
          </a:prstGeom>
          <a:gradFill rotWithShape="0">
            <a:gsLst>
              <a:gs pos="0">
                <a:srgbClr val="f6f8fc"/>
              </a:gs>
              <a:gs pos="100000">
                <a:srgbClr val="abc0e4"/>
              </a:gs>
            </a:gsLst>
            <a:lin ang="5400000"/>
          </a:gra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5"/>
          <p:cNvSpPr/>
          <p:nvPr/>
        </p:nvSpPr>
        <p:spPr>
          <a:xfrm>
            <a:off x="3050640" y="3337560"/>
            <a:ext cx="884520" cy="955800"/>
          </a:xfrm>
          <a:prstGeom prst="ellipse">
            <a:avLst/>
          </a:prstGeom>
          <a:gradFill rotWithShape="0">
            <a:gsLst>
              <a:gs pos="0">
                <a:srgbClr val="f6f8fc"/>
              </a:gs>
              <a:gs pos="100000">
                <a:srgbClr val="abc0e4"/>
              </a:gs>
            </a:gsLst>
            <a:lin ang="5400000"/>
          </a:gra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6"/>
          <p:cNvSpPr/>
          <p:nvPr/>
        </p:nvSpPr>
        <p:spPr>
          <a:xfrm>
            <a:off x="466560" y="4609080"/>
            <a:ext cx="205596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Gene expression profile of cell population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 = 0  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CustomShape 7"/>
          <p:cNvSpPr/>
          <p:nvPr/>
        </p:nvSpPr>
        <p:spPr>
          <a:xfrm>
            <a:off x="4370040" y="4573080"/>
            <a:ext cx="205596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Gene expression profile of cell population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 = 1 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6" name="CustomShape 8"/>
          <p:cNvSpPr/>
          <p:nvPr/>
        </p:nvSpPr>
        <p:spPr>
          <a:xfrm>
            <a:off x="797760" y="2568600"/>
            <a:ext cx="47419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Goal is to interpolate developmental trajectories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7" name="CustomShape 9"/>
          <p:cNvSpPr/>
          <p:nvPr/>
        </p:nvSpPr>
        <p:spPr>
          <a:xfrm>
            <a:off x="437760" y="6354720"/>
            <a:ext cx="1025784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Geoffrey Schiebinger, et al. “Optimal-transport analysis of single-cell gene expression identifies developmental trajectories in reprogramming”. Cell,176(4):928–943, 2019.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3276720" y="5171760"/>
            <a:ext cx="4296600" cy="138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12000"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430ad"/>
                </a:solidFill>
                <a:latin typeface="Calibri Light"/>
                <a:ea typeface="DejaVu Sans"/>
              </a:rPr>
              <a:t>                   </a:t>
            </a:r>
            <a:br/>
            <a:br/>
            <a:br/>
            <a:r>
              <a:rPr b="0" lang="en-US" sz="4400" spc="-1" strike="noStrike">
                <a:solidFill>
                  <a:srgbClr val="0430ad"/>
                </a:solidFill>
                <a:latin typeface="Calibri Light"/>
                <a:ea typeface="DejaVu Sans"/>
              </a:rPr>
              <a:t>                   </a:t>
            </a:r>
            <a:r>
              <a:rPr b="0" lang="en-US" sz="4400" spc="-1" strike="noStrike" u="sng">
                <a:solidFill>
                  <a:srgbClr val="0430ad"/>
                </a:solidFill>
                <a:uFillTx/>
                <a:latin typeface="Calibri Light"/>
                <a:ea typeface="DejaVu Sans"/>
                <a:hlinkClick r:id="rId1"/>
              </a:rPr>
              <a:t>mroueh@us.ibm.com</a:t>
            </a:r>
            <a:br/>
            <a:br/>
            <a:r>
              <a:rPr b="0" lang="en-US" sz="4400" spc="-1" strike="noStrike">
                <a:solidFill>
                  <a:srgbClr val="0430ad"/>
                </a:solidFill>
                <a:latin typeface="Calibri Light"/>
                <a:ea typeface="DejaVu Sans"/>
              </a:rPr>
              <a:t>                   </a:t>
            </a:r>
            <a:r>
              <a:rPr b="0" lang="en-US" sz="4400" spc="-1" strike="noStrike" u="sng">
                <a:solidFill>
                  <a:srgbClr val="0430ad"/>
                </a:solidFill>
                <a:uFillTx/>
                <a:latin typeface="Calibri Light"/>
                <a:ea typeface="DejaVu Sans"/>
                <a:hlinkClick r:id="rId2"/>
              </a:rPr>
              <a:t>mrg@zurich.ibm.com</a:t>
            </a:r>
            <a:br/>
            <a:endParaRPr b="0" lang="en-US" sz="4400" spc="-1" strike="noStrike">
              <a:solidFill>
                <a:srgbClr val="0430ad"/>
              </a:solidFill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4633920" y="4240800"/>
            <a:ext cx="4296600" cy="138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  <a:ea typeface="DejaVu Sans"/>
              </a:rPr>
              <a:t>               </a:t>
            </a:r>
            <a:r>
              <a:rPr b="0" lang="en-US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Questions?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0" name="CustomShape 3"/>
          <p:cNvSpPr/>
          <p:nvPr/>
        </p:nvSpPr>
        <p:spPr>
          <a:xfrm>
            <a:off x="4519440" y="817200"/>
            <a:ext cx="4296600" cy="138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alibri Light"/>
                <a:ea typeface="DejaVu Sans"/>
              </a:rPr>
              <a:t>Thank you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3"/>
          <a:stretch/>
        </p:blipFill>
        <p:spPr>
          <a:xfrm>
            <a:off x="1563120" y="2114640"/>
            <a:ext cx="9264600" cy="1083600"/>
          </a:xfrm>
          <a:prstGeom prst="rect">
            <a:avLst/>
          </a:prstGeom>
          <a:ln>
            <a:noFill/>
          </a:ln>
        </p:spPr>
      </p:pic>
      <p:sp>
        <p:nvSpPr>
          <p:cNvPr id="132" name="CustomShape 4"/>
          <p:cNvSpPr/>
          <p:nvPr/>
        </p:nvSpPr>
        <p:spPr>
          <a:xfrm>
            <a:off x="5424480" y="3917880"/>
            <a:ext cx="2369880" cy="31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4"/>
              </a:rPr>
              <a:t>https://</a:t>
            </a:r>
            <a:r>
              <a:rPr b="0" lang="en-US" sz="15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5"/>
              </a:rPr>
              <a:t>github.com</a:t>
            </a:r>
            <a:r>
              <a:rPr b="0" lang="en-US" sz="15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6"/>
              </a:rPr>
              <a:t>/</a:t>
            </a:r>
            <a:r>
              <a:rPr b="0" lang="en-US" sz="15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7"/>
              </a:rPr>
              <a:t>ibm</a:t>
            </a:r>
            <a:r>
              <a:rPr b="0" lang="en-US" sz="15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8"/>
              </a:rPr>
              <a:t>/</a:t>
            </a:r>
            <a:r>
              <a:rPr b="0" lang="en-US" sz="15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9"/>
              </a:rPr>
              <a:t>usd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33" name="CustomShape 5"/>
          <p:cNvSpPr/>
          <p:nvPr/>
        </p:nvSpPr>
        <p:spPr>
          <a:xfrm>
            <a:off x="3898800" y="3921840"/>
            <a:ext cx="1919160" cy="29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Project website: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Unbalanced Sobolev Descent (USD) 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82" name="Picture 2" descr="Scalable Unbalanced Optimal Transport using Generative Adversarial Networks"/>
          <p:cNvPicPr/>
          <p:nvPr/>
        </p:nvPicPr>
        <p:blipFill>
          <a:blip r:embed="rId1"/>
          <a:stretch/>
        </p:blipFill>
        <p:spPr>
          <a:xfrm>
            <a:off x="452520" y="1690560"/>
            <a:ext cx="6552360" cy="4384800"/>
          </a:xfrm>
          <a:prstGeom prst="rect">
            <a:avLst/>
          </a:prstGeom>
          <a:ln>
            <a:noFill/>
          </a:ln>
        </p:spPr>
      </p:pic>
      <p:sp>
        <p:nvSpPr>
          <p:cNvPr id="83" name="CustomShape 2"/>
          <p:cNvSpPr/>
          <p:nvPr/>
        </p:nvSpPr>
        <p:spPr>
          <a:xfrm>
            <a:off x="7172280" y="1957320"/>
            <a:ext cx="5156280" cy="420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Unbalanced optimal transport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when the two distributions don’t have the same mass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Construction and destruction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of mass when moving from one density to another 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To move the mass:</a:t>
            </a:r>
            <a:r>
              <a:rPr b="0" lang="en-US" sz="1800" spc="-1" strike="noStrike">
                <a:solidFill>
                  <a:srgbClr val="2f5597"/>
                </a:solidFill>
                <a:latin typeface="Calibri"/>
                <a:ea typeface="DejaVu Sans"/>
              </a:rPr>
              <a:t> </a:t>
            </a:r>
            <a:r>
              <a:rPr b="1" lang="en-US" sz="1800" spc="-1" strike="noStrike">
                <a:solidFill>
                  <a:srgbClr val="2f5597"/>
                </a:solidFill>
                <a:latin typeface="Calibri"/>
                <a:ea typeface="DejaVu Sans"/>
              </a:rPr>
              <a:t>advection</a:t>
            </a:r>
            <a:r>
              <a:rPr b="0" lang="en-US" sz="1800" spc="-1" strike="noStrike">
                <a:solidFill>
                  <a:srgbClr val="2f5597"/>
                </a:solidFill>
                <a:latin typeface="Calibr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(transporting the mass along a vector field) and </a:t>
            </a:r>
            <a:r>
              <a:rPr b="1" lang="en-US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reaction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(construction and destruction of mass)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Related to the Wasserstein-Fisher-Rao Metric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84" name="CustomShape 3"/>
          <p:cNvSpPr/>
          <p:nvPr/>
        </p:nvSpPr>
        <p:spPr>
          <a:xfrm>
            <a:off x="2343240" y="6471360"/>
            <a:ext cx="10928520" cy="24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Image credit: Yang, Karren D., and Caroline Uhler. "Scalable unbalanced optimal transport using generative adversarial networks." </a:t>
            </a:r>
            <a:r>
              <a:rPr b="0" i="1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arXiv preprint arXiv:1810.11447</a:t>
            </a: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 (2018).</a:t>
            </a:r>
            <a:endParaRPr b="0" lang="en-US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1814400" y="1412280"/>
            <a:ext cx="9285480" cy="2129760"/>
          </a:xfrm>
          <a:prstGeom prst="rect">
            <a:avLst/>
          </a:prstGeom>
          <a:gradFill rotWithShape="0">
            <a:gsLst>
              <a:gs pos="0">
                <a:srgbClr val="f6f8fc"/>
              </a:gs>
              <a:gs pos="100000">
                <a:srgbClr val="abc0e4"/>
              </a:gs>
            </a:gsLst>
            <a:lin ang="5400000"/>
          </a:gra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CustomShape 2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Sobolev-Fisher Discrepancy</a:t>
            </a:r>
            <a:endParaRPr b="0" lang="en-US" sz="4400" spc="-1" strike="noStrike">
              <a:latin typeface="Arial"/>
            </a:endParaRPr>
          </a:p>
        </p:txBody>
      </p:sp>
      <p:grpSp>
        <p:nvGrpSpPr>
          <p:cNvPr id="87" name="Group 3"/>
          <p:cNvGrpSpPr/>
          <p:nvPr/>
        </p:nvGrpSpPr>
        <p:grpSpPr>
          <a:xfrm>
            <a:off x="509760" y="3897360"/>
            <a:ext cx="11390400" cy="2658600"/>
            <a:chOff x="509760" y="3897360"/>
            <a:chExt cx="11390400" cy="2658600"/>
          </a:xfrm>
        </p:grpSpPr>
        <p:sp>
          <p:nvSpPr>
            <p:cNvPr id="88" name="CustomShape 4"/>
            <p:cNvSpPr/>
            <p:nvPr/>
          </p:nvSpPr>
          <p:spPr>
            <a:xfrm>
              <a:off x="9529920" y="4957920"/>
              <a:ext cx="2370240" cy="1127160"/>
            </a:xfrm>
            <a:prstGeom prst="rect">
              <a:avLst/>
            </a:prstGeom>
            <a:solidFill>
              <a:srgbClr val="ff0000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9" name="CustomShape 5"/>
            <p:cNvSpPr/>
            <p:nvPr/>
          </p:nvSpPr>
          <p:spPr>
            <a:xfrm>
              <a:off x="5472000" y="4957920"/>
              <a:ext cx="3770640" cy="112716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90" name="Picture 4" descr=""/>
            <p:cNvPicPr/>
            <p:nvPr/>
          </p:nvPicPr>
          <p:blipFill>
            <a:blip r:embed="rId1"/>
            <a:stretch/>
          </p:blipFill>
          <p:spPr>
            <a:xfrm>
              <a:off x="509760" y="3897360"/>
              <a:ext cx="11288880" cy="1725840"/>
            </a:xfrm>
            <a:prstGeom prst="rect">
              <a:avLst/>
            </a:prstGeom>
            <a:ln>
              <a:noFill/>
            </a:ln>
          </p:spPr>
        </p:pic>
        <p:sp>
          <p:nvSpPr>
            <p:cNvPr id="91" name="CustomShape 6"/>
            <p:cNvSpPr/>
            <p:nvPr/>
          </p:nvSpPr>
          <p:spPr>
            <a:xfrm>
              <a:off x="6729480" y="6192000"/>
              <a:ext cx="165600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Advection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92" name="CustomShape 7"/>
            <p:cNvSpPr/>
            <p:nvPr/>
          </p:nvSpPr>
          <p:spPr>
            <a:xfrm>
              <a:off x="10142640" y="6192000"/>
              <a:ext cx="165600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Reaction</a:t>
              </a:r>
              <a:endParaRPr b="0" lang="en-US" sz="1800" spc="-1" strike="noStrike">
                <a:latin typeface="Arial"/>
              </a:endParaRPr>
            </a:p>
          </p:txBody>
        </p:sp>
      </p:grpSp>
      <p:pic>
        <p:nvPicPr>
          <p:cNvPr id="93" name="Picture 9" descr=""/>
          <p:cNvPicPr/>
          <p:nvPr/>
        </p:nvPicPr>
        <p:blipFill>
          <a:blip r:embed="rId2"/>
          <a:stretch/>
        </p:blipFill>
        <p:spPr>
          <a:xfrm>
            <a:off x="-1220760" y="1535760"/>
            <a:ext cx="12190680" cy="2360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Unbalanced Sobolev Descent (USD) 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95" name="Picture 3_0" descr=""/>
          <p:cNvPicPr/>
          <p:nvPr/>
        </p:nvPicPr>
        <p:blipFill>
          <a:blip r:embed="rId1"/>
          <a:stretch/>
        </p:blipFill>
        <p:spPr>
          <a:xfrm>
            <a:off x="838080" y="1690560"/>
            <a:ext cx="12190680" cy="4573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Practical Implementation with neural networks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1171440" y="4477320"/>
            <a:ext cx="1115712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Death–Birth process implementation,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kill/duplicate particles with log probability proportional to the critic value, where the critic is a neural network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Weighted Implementation associate a weight to each particle, and update weights and particles locations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1463040" y="2137680"/>
            <a:ext cx="4205520" cy="1881000"/>
          </a:xfrm>
          <a:prstGeom prst="rect">
            <a:avLst/>
          </a:prstGeom>
          <a:ln>
            <a:noFill/>
          </a:ln>
        </p:spPr>
      </p:pic>
      <p:pic>
        <p:nvPicPr>
          <p:cNvPr id="99" name="" descr=""/>
          <p:cNvPicPr/>
          <p:nvPr/>
        </p:nvPicPr>
        <p:blipFill>
          <a:blip r:embed="rId2"/>
          <a:stretch/>
        </p:blipFill>
        <p:spPr>
          <a:xfrm>
            <a:off x="6465600" y="2194560"/>
            <a:ext cx="5055120" cy="1580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>
                <p:childTnLst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Accelerated Convergence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838080" y="2149200"/>
            <a:ext cx="11047680" cy="2129760"/>
          </a:xfrm>
          <a:prstGeom prst="rect">
            <a:avLst/>
          </a:prstGeom>
          <a:gradFill rotWithShape="0">
            <a:gsLst>
              <a:gs pos="0">
                <a:srgbClr val="f6f8fc"/>
              </a:gs>
              <a:gs pos="100000">
                <a:srgbClr val="abc0e4"/>
              </a:gs>
            </a:gsLst>
            <a:lin ang="5400000"/>
          </a:gra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2" name="Picture 7" descr=""/>
          <p:cNvPicPr/>
          <p:nvPr/>
        </p:nvPicPr>
        <p:blipFill>
          <a:blip r:embed="rId1"/>
          <a:stretch/>
        </p:blipFill>
        <p:spPr>
          <a:xfrm>
            <a:off x="1109520" y="2239560"/>
            <a:ext cx="10628640" cy="1948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1" descr="4b_unbalanced_cat-hea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1440" y="1573560"/>
            <a:ext cx="5801040" cy="4349880"/>
          </a:xfrm>
          <a:prstGeom prst="rect">
            <a:avLst/>
          </a:prstGeom>
          <a:ln>
            <a:noFill/>
          </a:ln>
        </p:spPr>
      </p:pic>
      <p:pic>
        <p:nvPicPr>
          <p:cNvPr id="104" name="Picture 2" descr="4c_weighted_cat-hea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r:embed="rId5"/>
              </p:ext>
            </p:extLst>
          </p:nvPr>
        </p:nvPicPr>
        <p:blipFill>
          <a:blip r:embed="rId6"/>
        </p:blipFill>
        <p:spPr>
          <a:xfrm>
            <a:off x="6388200" y="1762560"/>
            <a:ext cx="5548320" cy="4160880"/>
          </a:xfrm>
          <a:prstGeom prst="rect">
            <a:avLst/>
          </a:prstGeom>
          <a:ln>
            <a:noFill/>
          </a:ln>
        </p:spPr>
      </p:pic>
      <p:sp>
        <p:nvSpPr>
          <p:cNvPr id="105" name="CustomShape 1"/>
          <p:cNvSpPr/>
          <p:nvPr/>
        </p:nvSpPr>
        <p:spPr>
          <a:xfrm>
            <a:off x="1943280" y="5940720"/>
            <a:ext cx="2298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Death and Birth USD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8467560" y="5940720"/>
            <a:ext cx="22989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Weighted USD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CustomShape 3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Particles Gradient Flow Animations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>
                <p:childTnLst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24" dur="8010" fill="hold"/>
                                        <p:tgtEl>
                                          <p:spTgt spid="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28" dur="8010" fill="hold"/>
                                        <p:tgtEl>
                                          <p:spTgt spid="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29" restart="whenNotActive" nodeType="interactiveSeq" fill="hold">
                <p:stCondLst>
                  <p:cond delay="0" evt="onClick">
                    <p:tgtEl>
                      <p:spTgt spid="103"/>
                    </p:tgtEl>
                  </p:cond>
                </p:stCondLst>
                <p:childTnLst>
                  <p:par>
                    <p:cTn id="30" fill="hold">
                      <p:stCondLst>
                        <p:cond delay="0" evt="onClick">
                          <p:tgtEl>
                            <p:spTgt spid="103"/>
                          </p:tgtEl>
                        </p:cond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34" restart="whenNotActive" nodeType="interactiveSeq" fill="hold">
                <p:stCondLst>
                  <p:cond delay="0" evt="onClick">
                    <p:tgtEl>
                      <p:spTgt spid="104"/>
                    </p:tgtEl>
                  </p:cond>
                </p:stCondLst>
                <p:childTnLst>
                  <p:par>
                    <p:cTn id="35" fill="hold">
                      <p:stCondLst>
                        <p:cond delay="0" evt="onClick">
                          <p:tgtEl>
                            <p:spTgt spid="104"/>
                          </p:tgtEl>
                        </p:cond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Content Placeholder 4" descr="A picture containing background pattern&#10;&#10;Description automatically generated"/>
          <p:cNvPicPr/>
          <p:nvPr/>
        </p:nvPicPr>
        <p:blipFill>
          <a:blip r:embed="rId1"/>
          <a:stretch/>
        </p:blipFill>
        <p:spPr>
          <a:xfrm>
            <a:off x="503640" y="2360520"/>
            <a:ext cx="6474960" cy="3266280"/>
          </a:xfrm>
          <a:prstGeom prst="rect">
            <a:avLst/>
          </a:prstGeom>
          <a:ln>
            <a:noFill/>
          </a:ln>
        </p:spPr>
      </p:pic>
      <p:pic>
        <p:nvPicPr>
          <p:cNvPr id="109" name="Picture 6" descr=""/>
          <p:cNvPicPr/>
          <p:nvPr/>
        </p:nvPicPr>
        <p:blipFill>
          <a:blip r:embed="rId2"/>
          <a:stretch/>
        </p:blipFill>
        <p:spPr>
          <a:xfrm>
            <a:off x="7305840" y="2493000"/>
            <a:ext cx="4381200" cy="3000960"/>
          </a:xfrm>
          <a:prstGeom prst="rect">
            <a:avLst/>
          </a:prstGeom>
          <a:ln>
            <a:noFill/>
          </a:ln>
        </p:spPr>
      </p:pic>
      <p:sp>
        <p:nvSpPr>
          <p:cNvPr id="110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Particles Gradient Flow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548640" y="6414480"/>
            <a:ext cx="11468880" cy="36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*</a:t>
            </a:r>
            <a:r>
              <a:rPr b="1" lang="en-US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 The Sobolev descent algorithm was presented in</a:t>
            </a:r>
            <a:r>
              <a:rPr b="0" lang="en-US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: Mroueh, Youssef, Tom Sercu, and Anant Raj. "Sobolev descent". The 22nd International Conference on Artificial Intelligence and Statistics. 2019.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12" name="CustomShape 3"/>
          <p:cNvSpPr/>
          <p:nvPr/>
        </p:nvSpPr>
        <p:spPr>
          <a:xfrm>
            <a:off x="10715760" y="2801520"/>
            <a:ext cx="256320" cy="26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"/>
                <a:ea typeface="DejaVu Sans"/>
              </a:rPr>
              <a:t>*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Color Transfer 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14" name="Picture 4" descr=""/>
          <p:cNvPicPr/>
          <p:nvPr/>
        </p:nvPicPr>
        <p:blipFill>
          <a:blip r:embed="rId1"/>
          <a:stretch/>
        </p:blipFill>
        <p:spPr>
          <a:xfrm>
            <a:off x="1569600" y="1740240"/>
            <a:ext cx="9585360" cy="1701000"/>
          </a:xfrm>
          <a:prstGeom prst="rect">
            <a:avLst/>
          </a:prstGeom>
          <a:ln>
            <a:noFill/>
          </a:ln>
        </p:spPr>
      </p:pic>
      <p:pic>
        <p:nvPicPr>
          <p:cNvPr id="115" name="Picture 6" descr=""/>
          <p:cNvPicPr/>
          <p:nvPr/>
        </p:nvPicPr>
        <p:blipFill>
          <a:blip r:embed="rId2"/>
          <a:stretch/>
        </p:blipFill>
        <p:spPr>
          <a:xfrm>
            <a:off x="1569600" y="4014720"/>
            <a:ext cx="9549360" cy="1931760"/>
          </a:xfrm>
          <a:prstGeom prst="rect">
            <a:avLst/>
          </a:prstGeom>
          <a:ln>
            <a:noFill/>
          </a:ln>
        </p:spPr>
      </p:pic>
      <p:sp>
        <p:nvSpPr>
          <p:cNvPr id="116" name="CustomShape 2"/>
          <p:cNvSpPr/>
          <p:nvPr/>
        </p:nvSpPr>
        <p:spPr>
          <a:xfrm>
            <a:off x="1463040" y="1737360"/>
            <a:ext cx="3291120" cy="1736640"/>
          </a:xfrm>
          <a:prstGeom prst="rect">
            <a:avLst/>
          </a:prstGeom>
          <a:noFill/>
          <a:ln w="36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3"/>
          <p:cNvSpPr/>
          <p:nvPr/>
        </p:nvSpPr>
        <p:spPr>
          <a:xfrm>
            <a:off x="1463040" y="4005360"/>
            <a:ext cx="3291120" cy="1941120"/>
          </a:xfrm>
          <a:prstGeom prst="rect">
            <a:avLst/>
          </a:prstGeom>
          <a:noFill/>
          <a:ln w="36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312</TotalTime>
  <Application>LibreOffice/6.4.6.2$Linux_X86_64 LibreOffice_project/40$Build-2</Application>
  <Words>280</Words>
  <Paragraphs>44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2020-10-21T04:16:31Z</dcterms:created>
  <dc:creator>Microsoft Office User</dc:creator>
  <dc:description/>
  <dc:language>en-US</dc:language>
  <cp:lastModifiedBy/>
  <dcterms:modified xsi:type="dcterms:W3CDTF">2020-10-21T15:48:30Z</dcterms:modified>
  <cp:revision>31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2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11</vt:i4>
  </property>
</Properties>
</file>